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72" r:id="rId3"/>
    <p:sldId id="267" r:id="rId4"/>
    <p:sldId id="266" r:id="rId5"/>
    <p:sldId id="274" r:id="rId6"/>
    <p:sldId id="259" r:id="rId7"/>
    <p:sldId id="260" r:id="rId8"/>
    <p:sldId id="258" r:id="rId9"/>
    <p:sldId id="281" r:id="rId10"/>
    <p:sldId id="262" r:id="rId11"/>
    <p:sldId id="263" r:id="rId12"/>
    <p:sldId id="273" r:id="rId13"/>
    <p:sldId id="271" r:id="rId14"/>
    <p:sldId id="275" r:id="rId15"/>
    <p:sldId id="276" r:id="rId16"/>
    <p:sldId id="269" r:id="rId17"/>
    <p:sldId id="280" r:id="rId18"/>
    <p:sldId id="279" r:id="rId19"/>
    <p:sldId id="277" r:id="rId20"/>
    <p:sldId id="278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2B0"/>
    <a:srgbClr val="1B1D30"/>
    <a:srgbClr val="393E46"/>
    <a:srgbClr val="222831"/>
    <a:srgbClr val="EEEEEE"/>
    <a:srgbClr val="FFD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0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2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5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2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6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1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5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0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49" r:id="rId6"/>
    <p:sldLayoutId id="2147483745" r:id="rId7"/>
    <p:sldLayoutId id="2147483746" r:id="rId8"/>
    <p:sldLayoutId id="2147483747" r:id="rId9"/>
    <p:sldLayoutId id="2147483748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VCG.2021.310487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mmagine che contiene verde&#10;&#10;Descrizione generata automaticamente">
            <a:extLst>
              <a:ext uri="{FF2B5EF4-FFF2-40B4-BE49-F238E27FC236}">
                <a16:creationId xmlns:a16="http://schemas.microsoft.com/office/drawing/2014/main" id="{06B77CFF-4214-4C5A-8758-650F83BBA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5" r="30772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34383E-BD5D-49C4-8C64-51B5E8248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EEEEEE"/>
                </a:solidFill>
              </a:rPr>
              <a:t>VA Project </a:t>
            </a:r>
            <a:r>
              <a:rPr lang="en-US" dirty="0" err="1">
                <a:solidFill>
                  <a:srgbClr val="EEEEEE"/>
                </a:solidFill>
              </a:rPr>
              <a:t>a.a.</a:t>
            </a:r>
            <a:r>
              <a:rPr lang="en-US" dirty="0">
                <a:solidFill>
                  <a:srgbClr val="EEEEEE"/>
                </a:solidFill>
              </a:rPr>
              <a:t> 2021/22</a:t>
            </a:r>
          </a:p>
          <a:p>
            <a:pPr algn="l"/>
            <a:endParaRPr lang="en-US" dirty="0">
              <a:solidFill>
                <a:srgbClr val="EEEEEE"/>
              </a:solidFill>
            </a:endParaRPr>
          </a:p>
          <a:p>
            <a:pPr algn="l"/>
            <a:endParaRPr lang="en-US" dirty="0">
              <a:solidFill>
                <a:srgbClr val="EEEEEE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EEEEEE"/>
                </a:solidFill>
              </a:rPr>
              <a:t>Mauro </a:t>
            </a:r>
            <a:r>
              <a:rPr lang="en-US" dirty="0" err="1">
                <a:solidFill>
                  <a:srgbClr val="EEEEEE"/>
                </a:solidFill>
              </a:rPr>
              <a:t>Ficorella</a:t>
            </a:r>
            <a:r>
              <a:rPr lang="en-US" dirty="0">
                <a:solidFill>
                  <a:srgbClr val="EEEEEE"/>
                </a:solidFill>
              </a:rPr>
              <a:t> - 1941639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EEEEEE"/>
                </a:solidFill>
              </a:rPr>
              <a:t>Valentina </a:t>
            </a:r>
            <a:r>
              <a:rPr lang="en-US" dirty="0" err="1">
                <a:solidFill>
                  <a:srgbClr val="EEEEEE"/>
                </a:solidFill>
              </a:rPr>
              <a:t>Sisti</a:t>
            </a:r>
            <a:r>
              <a:rPr lang="en-US" dirty="0">
                <a:solidFill>
                  <a:srgbClr val="EEEEEE"/>
                </a:solidFill>
              </a:rPr>
              <a:t> - 1952657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EEEEEE"/>
                </a:solidFill>
              </a:rPr>
              <a:t>Martina Turbessi - 1944497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BE4E0F-7245-4607-A4EB-BEAF61685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EA Font v1.5 by Ghettoshark" panose="02000000000000000000" pitchFamily="2" charset="0"/>
              </a:rPr>
              <a:t>Football Players’ Stats</a:t>
            </a:r>
          </a:p>
        </p:txBody>
      </p:sp>
    </p:spTree>
    <p:extLst>
      <p:ext uri="{BB962C8B-B14F-4D97-AF65-F5344CB8AC3E}">
        <p14:creationId xmlns:p14="http://schemas.microsoft.com/office/powerpoint/2010/main" val="142885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05849-6046-4628-B877-414DAA91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725837"/>
          </a:xfrm>
        </p:spPr>
        <p:txBody>
          <a:bodyPr/>
          <a:lstStyle/>
          <a:p>
            <a:r>
              <a:rPr lang="it-IT" dirty="0">
                <a:latin typeface="EA Font v1.5 by Ghettoshark" panose="02000000000000000000" pitchFamily="2" charset="0"/>
              </a:rPr>
              <a:t>Radar chart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F124ECBB-812F-4811-8205-A854DC46A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9" r="2341"/>
          <a:stretch/>
        </p:blipFill>
        <p:spPr>
          <a:xfrm>
            <a:off x="6752492" y="870097"/>
            <a:ext cx="4677507" cy="5117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2D08DF-5314-4B66-AA1E-AB8FDBBC1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1487837"/>
            <a:ext cx="5333999" cy="4608163"/>
          </a:xfrm>
        </p:spPr>
        <p:txBody>
          <a:bodyPr anchor="ctr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Polygon represents a player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Polygons’ colors chosen from qualitative sets </a:t>
            </a:r>
            <a:r>
              <a:rPr lang="it-IT" sz="1600" dirty="0">
                <a:solidFill>
                  <a:schemeClr val="tx1">
                    <a:lumMod val="95000"/>
                  </a:schemeClr>
                </a:solidFill>
              </a:rPr>
              <a:t>from “</a:t>
            </a:r>
            <a:r>
              <a:rPr lang="it-IT" sz="1600" dirty="0" err="1">
                <a:solidFill>
                  <a:schemeClr val="tx1">
                    <a:lumMod val="95000"/>
                  </a:schemeClr>
                </a:solidFill>
              </a:rPr>
              <a:t>ColorBrewer</a:t>
            </a:r>
            <a:r>
              <a:rPr lang="it-IT" sz="16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Legend for players’ colors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Offers a comparison between players based on their statistics</a:t>
            </a:r>
            <a:endParaRPr lang="it-IT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Possibility</a:t>
            </a:r>
            <a:r>
              <a:rPr lang="it-IT" dirty="0">
                <a:solidFill>
                  <a:schemeClr val="tx1"/>
                </a:solidFill>
              </a:rPr>
              <a:t> to </a:t>
            </a:r>
            <a:r>
              <a:rPr lang="it-IT" dirty="0" err="1">
                <a:solidFill>
                  <a:schemeClr val="tx1"/>
                </a:solidFill>
              </a:rPr>
              <a:t>change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statistics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physical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attack</a:t>
            </a:r>
            <a:r>
              <a:rPr lang="it-IT" dirty="0">
                <a:solidFill>
                  <a:schemeClr val="tx1"/>
                </a:solidFill>
              </a:rPr>
              <a:t>, defense, keeper and overall</a:t>
            </a:r>
          </a:p>
        </p:txBody>
      </p:sp>
    </p:spTree>
    <p:extLst>
      <p:ext uri="{BB962C8B-B14F-4D97-AF65-F5344CB8AC3E}">
        <p14:creationId xmlns:p14="http://schemas.microsoft.com/office/powerpoint/2010/main" val="250632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E4492-9736-48A5-B267-E66D79FA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3067"/>
            <a:ext cx="3809999" cy="616073"/>
          </a:xfrm>
        </p:spPr>
        <p:txBody>
          <a:bodyPr/>
          <a:lstStyle/>
          <a:p>
            <a:r>
              <a:rPr lang="it-IT" dirty="0" err="1">
                <a:latin typeface="EA Font v1.5 by Ghettoshark" panose="02000000000000000000" pitchFamily="2" charset="0"/>
              </a:rPr>
              <a:t>Radviz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59AC6FB-938A-4E80-96EC-90DECFFF95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" b="283"/>
          <a:stretch/>
        </p:blipFill>
        <p:spPr>
          <a:xfrm>
            <a:off x="837304" y="779320"/>
            <a:ext cx="4690473" cy="412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0536B0-AA11-478E-84F4-E1649B156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410346"/>
            <a:ext cx="5258697" cy="4845686"/>
          </a:xfrm>
        </p:spPr>
        <p:txBody>
          <a:bodyPr anchor="ctr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Circle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represents a player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z="1600" dirty="0">
                <a:solidFill>
                  <a:schemeClr val="tx1"/>
                </a:solidFill>
              </a:rPr>
              <a:t>hows proportions among players’ attributes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Circles’ colors encode the value of Effectiveness Error or represent players’ role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Legend for  </a:t>
            </a:r>
            <a:r>
              <a:rPr lang="en-US" sz="1600" dirty="0">
                <a:solidFill>
                  <a:schemeClr val="tx1"/>
                </a:solidFill>
              </a:rPr>
              <a:t>Effectiveness Error </a:t>
            </a:r>
            <a:r>
              <a:rPr lang="en-US" dirty="0">
                <a:solidFill>
                  <a:schemeClr val="tx1"/>
                </a:solidFill>
              </a:rPr>
              <a:t>colors </a:t>
            </a:r>
            <a:endParaRPr lang="it-IT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Possibility</a:t>
            </a:r>
            <a:r>
              <a:rPr lang="it-IT" dirty="0">
                <a:solidFill>
                  <a:schemeClr val="tx1"/>
                </a:solidFill>
              </a:rPr>
              <a:t> to </a:t>
            </a:r>
            <a:r>
              <a:rPr lang="it-IT" dirty="0" err="1">
                <a:solidFill>
                  <a:schemeClr val="tx1"/>
                </a:solidFill>
              </a:rPr>
              <a:t>change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statistics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between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physical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attack</a:t>
            </a:r>
            <a:r>
              <a:rPr lang="it-IT" dirty="0">
                <a:solidFill>
                  <a:schemeClr val="tx1"/>
                </a:solidFill>
              </a:rPr>
              <a:t>, defense, keeper and overall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Possibility to optimize heuristic with respect to selected players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7C7069-A4C2-AB84-4C20-708475019816}"/>
              </a:ext>
            </a:extLst>
          </p:cNvPr>
          <p:cNvSpPr txBox="1"/>
          <p:nvPr/>
        </p:nvSpPr>
        <p:spPr>
          <a:xfrm>
            <a:off x="837303" y="4988220"/>
            <a:ext cx="4690473" cy="12678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it-IT" sz="1600" b="0" i="0" dirty="0">
                <a:effectLst/>
                <a:latin typeface="EA Font v1.5 by Ghettoshark" panose="02000000000000000000" pitchFamily="2" charset="0"/>
              </a:rPr>
              <a:t>Credits</a:t>
            </a:r>
            <a:r>
              <a:rPr lang="it-IT" sz="1400" b="0" i="0" dirty="0">
                <a:effectLst/>
                <a:latin typeface="Arial Black" panose="020B0A04020102020204" pitchFamily="34" charset="0"/>
              </a:rPr>
              <a:t>:</a:t>
            </a:r>
            <a:r>
              <a:rPr lang="it-IT" sz="1400" b="0" i="0" dirty="0">
                <a:effectLst/>
              </a:rPr>
              <a:t> M. Angelini, G. </a:t>
            </a:r>
            <a:r>
              <a:rPr lang="it-IT" sz="1400" b="0" i="0" dirty="0" err="1">
                <a:effectLst/>
              </a:rPr>
              <a:t>Blasilli</a:t>
            </a:r>
            <a:r>
              <a:rPr lang="it-IT" sz="1400" b="0" i="0" dirty="0">
                <a:effectLst/>
              </a:rPr>
              <a:t>, S. Lenti, A. Palleschi and G. Santucci, "</a:t>
            </a:r>
            <a:r>
              <a:rPr lang="it-IT" sz="1400" b="0" i="0" dirty="0" err="1">
                <a:effectLst/>
              </a:rPr>
              <a:t>Effectiveness</a:t>
            </a:r>
            <a:r>
              <a:rPr lang="it-IT" sz="1400" b="0" i="0" dirty="0">
                <a:effectLst/>
              </a:rPr>
              <a:t> </a:t>
            </a:r>
            <a:r>
              <a:rPr lang="it-IT" sz="1400" b="0" i="0" dirty="0" err="1">
                <a:effectLst/>
              </a:rPr>
              <a:t>Error</a:t>
            </a:r>
            <a:r>
              <a:rPr lang="it-IT" sz="1400" b="0" i="0" dirty="0">
                <a:effectLst/>
              </a:rPr>
              <a:t>: </a:t>
            </a:r>
            <a:r>
              <a:rPr lang="it-IT" sz="1400" b="0" i="0" dirty="0" err="1">
                <a:effectLst/>
              </a:rPr>
              <a:t>Measuring</a:t>
            </a:r>
            <a:r>
              <a:rPr lang="it-IT" sz="1400" b="0" i="0" dirty="0">
                <a:effectLst/>
              </a:rPr>
              <a:t> and </a:t>
            </a:r>
            <a:r>
              <a:rPr lang="it-IT" sz="1400" b="0" i="0" dirty="0" err="1">
                <a:effectLst/>
              </a:rPr>
              <a:t>Improving</a:t>
            </a:r>
            <a:r>
              <a:rPr lang="it-IT" sz="1400" b="0" i="0" dirty="0">
                <a:effectLst/>
              </a:rPr>
              <a:t> </a:t>
            </a:r>
            <a:r>
              <a:rPr lang="it-IT" sz="1400" b="0" i="0" dirty="0" err="1">
                <a:effectLst/>
              </a:rPr>
              <a:t>RadViz</a:t>
            </a:r>
            <a:r>
              <a:rPr lang="it-IT" sz="1400" b="0" i="0" dirty="0">
                <a:effectLst/>
              </a:rPr>
              <a:t> Visual </a:t>
            </a:r>
            <a:r>
              <a:rPr lang="it-IT" sz="1400" b="0" i="0" dirty="0" err="1">
                <a:effectLst/>
              </a:rPr>
              <a:t>Effectiveness</a:t>
            </a:r>
            <a:r>
              <a:rPr lang="it-IT" sz="1400" b="0" i="0" dirty="0">
                <a:effectLst/>
              </a:rPr>
              <a:t>," in IEEE </a:t>
            </a:r>
            <a:r>
              <a:rPr lang="it-IT" sz="1400" b="0" i="0" dirty="0" err="1">
                <a:effectLst/>
              </a:rPr>
              <a:t>Transactions</a:t>
            </a:r>
            <a:r>
              <a:rPr lang="it-IT" sz="1400" b="0" i="0" dirty="0">
                <a:effectLst/>
              </a:rPr>
              <a:t> on </a:t>
            </a:r>
            <a:r>
              <a:rPr lang="it-IT" sz="1400" b="0" i="0" dirty="0" err="1">
                <a:effectLst/>
              </a:rPr>
              <a:t>Visualization</a:t>
            </a:r>
            <a:r>
              <a:rPr lang="it-IT" sz="1400" b="0" i="0" dirty="0">
                <a:effectLst/>
              </a:rPr>
              <a:t> and Computer Graphics, DOI: </a:t>
            </a:r>
            <a:r>
              <a:rPr lang="it-IT" sz="1400" b="0" i="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10.1109/TVCG.2021.3104879</a:t>
            </a:r>
            <a:r>
              <a:rPr lang="it-IT" sz="1400" b="0" i="0" dirty="0">
                <a:effectLst/>
              </a:rPr>
              <a:t>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78458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05849-6046-4628-B877-414DAA91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10593387" cy="582706"/>
          </a:xfrm>
        </p:spPr>
        <p:txBody>
          <a:bodyPr/>
          <a:lstStyle/>
          <a:p>
            <a:r>
              <a:rPr lang="it-IT" dirty="0">
                <a:latin typeface="EA Font v1.5 by Ghettoshark" panose="02000000000000000000" pitchFamily="2" charset="0"/>
              </a:rPr>
              <a:t>Line chart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005C7F7-2916-4CAE-8267-31FE05915D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" r="1042"/>
          <a:stretch/>
        </p:blipFill>
        <p:spPr>
          <a:xfrm>
            <a:off x="6058694" y="2095500"/>
            <a:ext cx="5651208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990442C-8D20-1F46-5BF3-2435B494B8C2}"/>
              </a:ext>
            </a:extLst>
          </p:cNvPr>
          <p:cNvSpPr txBox="1">
            <a:spLocks/>
          </p:cNvSpPr>
          <p:nvPr/>
        </p:nvSpPr>
        <p:spPr>
          <a:xfrm>
            <a:off x="762001" y="1761212"/>
            <a:ext cx="4495799" cy="2931864"/>
          </a:xfrm>
          <a:prstGeom prst="rect">
            <a:avLst/>
          </a:prstGeom>
        </p:spPr>
        <p:txBody>
          <a:bodyPr vert="horz" lIns="91440" tIns="45720" rIns="91440" bIns="45720" numCol="1" spcCol="180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Global view of the trend of wage and transfer values represented through line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Small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preview below the main graph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tx1"/>
                </a:solidFill>
              </a:rPr>
              <a:t>Choose</a:t>
            </a:r>
            <a:r>
              <a:rPr lang="it-IT" sz="1400" dirty="0">
                <a:solidFill>
                  <a:schemeClr val="tx1"/>
                </a:solidFill>
              </a:rPr>
              <a:t> transfer or </a:t>
            </a:r>
            <a:r>
              <a:rPr lang="it-IT" sz="1400" dirty="0" err="1">
                <a:solidFill>
                  <a:schemeClr val="tx1"/>
                </a:solidFill>
              </a:rPr>
              <a:t>wage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 err="1">
                <a:solidFill>
                  <a:schemeClr val="tx1"/>
                </a:solidFill>
              </a:rPr>
              <a:t>values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Vertical line represents the </a:t>
            </a:r>
            <a:r>
              <a:rPr lang="it-IT" sz="1400" dirty="0">
                <a:solidFill>
                  <a:schemeClr val="tx1"/>
                </a:solidFill>
              </a:rPr>
              <a:t>percentile of</a:t>
            </a:r>
            <a:r>
              <a:rPr lang="en-US" sz="1400" dirty="0">
                <a:solidFill>
                  <a:schemeClr val="tx1"/>
                </a:solidFill>
              </a:rPr>
              <a:t> selected players from the list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34B4B0E0-1F1A-C4C1-04C0-36E0167EF13D}"/>
              </a:ext>
            </a:extLst>
          </p:cNvPr>
          <p:cNvSpPr txBox="1">
            <a:spLocks/>
          </p:cNvSpPr>
          <p:nvPr/>
        </p:nvSpPr>
        <p:spPr>
          <a:xfrm>
            <a:off x="762001" y="4308045"/>
            <a:ext cx="4495799" cy="1603074"/>
          </a:xfrm>
          <a:prstGeom prst="rect">
            <a:avLst/>
          </a:prstGeom>
        </p:spPr>
        <p:txBody>
          <a:bodyPr vert="horz" lIns="91440" tIns="45720" rIns="91440" bIns="45720" numCol="1" spcCol="180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Analytics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Computation of numbers of occurrences of players regarding market values or wages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Computation of percentile  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7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 err="1">
                <a:latin typeface="EA Font v1.5 by Ghettoshark" panose="02000000000000000000" pitchFamily="2" charset="0"/>
              </a:rPr>
              <a:t>Related</a:t>
            </a:r>
            <a:r>
              <a:rPr lang="it-IT" b="0" i="0" u="none" strike="noStrike" baseline="0" dirty="0">
                <a:latin typeface="EA Font v1.5 by Ghettoshark" panose="02000000000000000000" pitchFamily="2" charset="0"/>
              </a:rPr>
              <a:t> works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D35AD3-67F7-41CE-AC07-4FBB17029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1528012"/>
            <a:ext cx="10668000" cy="4567990"/>
          </a:xfrm>
        </p:spPr>
        <p:txBody>
          <a:bodyPr anchor="ctr"/>
          <a:lstStyle/>
          <a:p>
            <a:r>
              <a:rPr lang="en-US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Analyzing In-Game Movements of Soccer Players at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Represent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physical</a:t>
            </a:r>
            <a:r>
              <a:rPr lang="it-IT" dirty="0">
                <a:solidFill>
                  <a:schemeClr val="tx1"/>
                </a:solidFill>
              </a:rPr>
              <a:t> performance of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Compute similarities of players based on movement characteristics rather than through the overall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Find similarities between players using scatterplot through uniqueness and consistency</a:t>
            </a:r>
          </a:p>
          <a:p>
            <a:endParaRPr lang="en-US" sz="18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r>
              <a:rPr lang="it-IT" sz="1800" b="0" i="0" u="none" strike="noStrike" baseline="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Soccer Scoop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Measure performance of players and compare them with other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Intended user are football directors that want to sign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Focused on numerical values rather than aesthetics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3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 err="1">
                <a:latin typeface="EA Font v1.5 by Ghettoshark" panose="02000000000000000000" pitchFamily="2" charset="0"/>
              </a:rPr>
              <a:t>Related</a:t>
            </a:r>
            <a:r>
              <a:rPr lang="it-IT" b="0" i="0" u="none" strike="noStrike" baseline="0" dirty="0">
                <a:latin typeface="EA Font v1.5 by Ghettoshark" panose="02000000000000000000" pitchFamily="2" charset="0"/>
              </a:rPr>
              <a:t> works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D35AD3-67F7-41CE-AC07-4FBB17029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1528012"/>
            <a:ext cx="10668000" cy="4567990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EA Font v1.5 by Ghettoshark" panose="02000000000000000000" pitchFamily="2" charset="0"/>
              </a:rPr>
              <a:t>Transfermarkt</a:t>
            </a:r>
            <a:r>
              <a:rPr lang="en-US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  and  </a:t>
            </a:r>
            <a:r>
              <a:rPr lang="it-IT" sz="1800" b="0" i="0" u="none" strike="noStrike" baseline="0" dirty="0" err="1">
                <a:solidFill>
                  <a:schemeClr val="tx1"/>
                </a:solidFill>
                <a:latin typeface="EA Font v1.5 by Ghettoshark" panose="02000000000000000000" pitchFamily="2" charset="0"/>
              </a:rPr>
              <a:t>SoFIFA</a:t>
            </a:r>
            <a:endParaRPr lang="en-US" sz="18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Both offers interactivity through a simple tooltip in the line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SoFIFA</a:t>
            </a:r>
            <a:r>
              <a:rPr lang="en-US" dirty="0">
                <a:solidFill>
                  <a:schemeClr val="tx1"/>
                </a:solidFill>
              </a:rPr>
              <a:t> offers also a range selector on line chart to zoom on a certain period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sz="1800" dirty="0" err="1">
                <a:solidFill>
                  <a:schemeClr val="tx1"/>
                </a:solidFill>
                <a:latin typeface="EA Font v1.5 by Ghettoshark" panose="02000000000000000000" pitchFamily="2" charset="0"/>
              </a:rPr>
              <a:t>Infootmation</a:t>
            </a:r>
            <a:endParaRPr lang="it-IT" sz="18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Shows statistics about players and lets compare them with the average calculated with respect to all the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Offers a search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Offers radar chart to show player’s overall statistics</a:t>
            </a:r>
          </a:p>
        </p:txBody>
      </p:sp>
    </p:spTree>
    <p:extLst>
      <p:ext uri="{BB962C8B-B14F-4D97-AF65-F5344CB8AC3E}">
        <p14:creationId xmlns:p14="http://schemas.microsoft.com/office/powerpoint/2010/main" val="90472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 err="1">
                <a:latin typeface="EA Font v1.5 by Ghettoshark" panose="02000000000000000000" pitchFamily="2" charset="0"/>
              </a:rPr>
              <a:t>Related</a:t>
            </a:r>
            <a:r>
              <a:rPr lang="it-IT" b="0" i="0" u="none" strike="noStrike" baseline="0" dirty="0">
                <a:latin typeface="EA Font v1.5 by Ghettoshark" panose="02000000000000000000" pitchFamily="2" charset="0"/>
              </a:rPr>
              <a:t> works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D35AD3-67F7-41CE-AC07-4FBB17029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1528012"/>
            <a:ext cx="10668000" cy="456799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Gaussian mixture clustering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PCA and model-based gaussian clustering to characterize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Offers a scatterplot representing the projection of the clusters obtained by their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Offers radar to represent mean values for each attribute grouped ng the by players’ role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7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 fontScale="90000"/>
          </a:bodyPr>
          <a:lstStyle/>
          <a:p>
            <a:r>
              <a:rPr lang="it-IT" sz="3100" b="0" i="0" u="none" strike="noStrike" baseline="0" dirty="0">
                <a:latin typeface="EA Font v1.5 by Ghettoshark" panose="02000000000000000000" pitchFamily="2" charset="0"/>
              </a:rPr>
              <a:t>Insights</a:t>
            </a:r>
            <a:r>
              <a:rPr lang="it-IT" sz="3100" b="0" i="0" u="none" strike="noStrike" baseline="0" dirty="0">
                <a:latin typeface="Arial Black" panose="020B0A04020102020204" pitchFamily="34" charset="0"/>
              </a:rPr>
              <a:t> - </a:t>
            </a:r>
            <a:r>
              <a:rPr lang="en-US" sz="3100" b="0" i="0" u="none" strike="noStrike" baseline="0" dirty="0">
                <a:latin typeface="EA Font v1.5 by Ghettoshark" panose="02000000000000000000" pitchFamily="2" charset="0"/>
              </a:rPr>
              <a:t>Correlation between players of different roles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AF508A-30EF-C1DF-7C27-0F778BB8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28" y="1699235"/>
            <a:ext cx="9294544" cy="46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050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sz="2800" b="0" i="0" u="none" strike="noStrike" baseline="0" dirty="0">
                <a:latin typeface="EA Font v1.5 by Ghettoshark" panose="02000000000000000000" pitchFamily="2" charset="0"/>
              </a:rPr>
              <a:t>Insights</a:t>
            </a:r>
            <a:r>
              <a:rPr lang="it-IT" sz="2800" b="0" i="0" u="none" strike="noStrike" baseline="0" dirty="0">
                <a:latin typeface="Arial Black" panose="020B0A04020102020204" pitchFamily="34" charset="0"/>
              </a:rPr>
              <a:t> - </a:t>
            </a:r>
            <a:r>
              <a:rPr lang="en-US" sz="2800" b="0" i="0" u="none" strike="noStrike" baseline="0" dirty="0">
                <a:latin typeface="EA Font v1.5 by Ghettoshark" panose="02000000000000000000" pitchFamily="2" charset="0"/>
              </a:rPr>
              <a:t>Spend money on a player wisely</a:t>
            </a:r>
            <a:endParaRPr lang="it-IT" sz="2800" dirty="0">
              <a:latin typeface="EA Font v1.5 by Ghettoshark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756AAD-5C39-C181-7035-B241BDE22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79" y="1698132"/>
            <a:ext cx="9305241" cy="46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24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sz="2800" b="0" i="0" u="none" strike="noStrike" baseline="0" dirty="0">
                <a:latin typeface="EA Font v1.5 by Ghettoshark" panose="02000000000000000000" pitchFamily="2" charset="0"/>
              </a:rPr>
              <a:t>Insights</a:t>
            </a:r>
            <a:r>
              <a:rPr lang="it-IT" sz="2800" b="0" i="0" u="none" strike="noStrike" baseline="0" dirty="0">
                <a:latin typeface="Arial Black" panose="020B0A04020102020204" pitchFamily="34" charset="0"/>
              </a:rPr>
              <a:t> - </a:t>
            </a:r>
            <a:r>
              <a:rPr lang="en-US" sz="2800" b="0" i="0" u="none" strike="noStrike" baseline="0" dirty="0">
                <a:latin typeface="EA Font v1.5 by Ghettoshark" panose="02000000000000000000" pitchFamily="2" charset="0"/>
              </a:rPr>
              <a:t>Discover new facts about players</a:t>
            </a:r>
            <a:endParaRPr lang="it-IT" sz="2800" dirty="0">
              <a:latin typeface="EA Font v1.5 by Ghettoshark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0700B58-2422-964A-5D21-F1BC14B3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4" y="1686275"/>
            <a:ext cx="9308972" cy="46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22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 err="1">
                <a:latin typeface="EA Font v1.5 by Ghettoshark" panose="02000000000000000000" pitchFamily="2" charset="0"/>
              </a:rPr>
              <a:t>Conclusions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B020A95-26A6-E2D4-19AD-45F07D7AC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3179"/>
            <a:ext cx="2931695" cy="38180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</a:rPr>
              <a:t>This work tried to offer an interactive dashboard to all football fans and professionals, taking advantage of multiple visualizations coordinated each other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B2DE3DB-4A3C-E933-1A6B-1FF05F9FB219}"/>
              </a:ext>
            </a:extLst>
          </p:cNvPr>
          <p:cNvSpPr txBox="1">
            <a:spLocks/>
          </p:cNvSpPr>
          <p:nvPr/>
        </p:nvSpPr>
        <p:spPr>
          <a:xfrm>
            <a:off x="4740442" y="1973179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CBAED8F-CEDF-6B31-3281-8B46569CB391}"/>
              </a:ext>
            </a:extLst>
          </p:cNvPr>
          <p:cNvSpPr txBox="1">
            <a:spLocks/>
          </p:cNvSpPr>
          <p:nvPr/>
        </p:nvSpPr>
        <p:spPr>
          <a:xfrm>
            <a:off x="8650057" y="1973178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2CA438C-544B-ECCA-0454-12719495BD22}"/>
              </a:ext>
            </a:extLst>
          </p:cNvPr>
          <p:cNvCxnSpPr>
            <a:cxnSpLocks/>
          </p:cNvCxnSpPr>
          <p:nvPr/>
        </p:nvCxnSpPr>
        <p:spPr>
          <a:xfrm>
            <a:off x="4156265" y="2010697"/>
            <a:ext cx="0" cy="36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7269F2-3ECB-D067-37AB-41ABAB4AAFD8}"/>
              </a:ext>
            </a:extLst>
          </p:cNvPr>
          <p:cNvCxnSpPr>
            <a:cxnSpLocks/>
          </p:cNvCxnSpPr>
          <p:nvPr/>
        </p:nvCxnSpPr>
        <p:spPr>
          <a:xfrm>
            <a:off x="8080730" y="2010697"/>
            <a:ext cx="0" cy="36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0FF7DF8-48C6-1265-3E41-1E2E1412F110}"/>
              </a:ext>
            </a:extLst>
          </p:cNvPr>
          <p:cNvSpPr txBox="1">
            <a:spLocks/>
          </p:cNvSpPr>
          <p:nvPr/>
        </p:nvSpPr>
        <p:spPr>
          <a:xfrm>
            <a:off x="4630152" y="1968966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Users can discover correlations between different players and obtain useful insights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05D1A15-C350-A451-D7BD-3E3090771BE6}"/>
              </a:ext>
            </a:extLst>
          </p:cNvPr>
          <p:cNvSpPr txBox="1">
            <a:spLocks/>
          </p:cNvSpPr>
          <p:nvPr/>
        </p:nvSpPr>
        <p:spPr>
          <a:xfrm>
            <a:off x="8498304" y="1968965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Users can perform on-demand analytics through which they can refine their analysis</a:t>
            </a:r>
            <a:endParaRPr lang="it-I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7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46619-A971-4F75-8F02-E74BAD03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4642"/>
            <a:ext cx="10668000" cy="1524000"/>
          </a:xfrm>
        </p:spPr>
        <p:txBody>
          <a:bodyPr>
            <a:normAutofit/>
          </a:bodyPr>
          <a:lstStyle/>
          <a:p>
            <a:r>
              <a:rPr lang="it-IT" sz="3200" dirty="0" err="1">
                <a:latin typeface="EA Font v1.5 by Ghettoshark" panose="02000000000000000000" pitchFamily="2" charset="0"/>
              </a:rPr>
              <a:t>Why</a:t>
            </a:r>
            <a:r>
              <a:rPr lang="it-IT" sz="3200" dirty="0">
                <a:latin typeface="EA Font v1.5 by Ghettoshark" panose="02000000000000000000" pitchFamily="2" charset="0"/>
              </a:rPr>
              <a:t> </a:t>
            </a:r>
            <a:r>
              <a:rPr lang="it-IT" sz="3200" dirty="0" err="1">
                <a:latin typeface="EA Font v1.5 by Ghettoshark" panose="02000000000000000000" pitchFamily="2" charset="0"/>
              </a:rPr>
              <a:t>visualize</a:t>
            </a:r>
            <a:r>
              <a:rPr lang="it-IT" sz="3200" dirty="0">
                <a:latin typeface="EA Font v1.5 by Ghettoshark" panose="02000000000000000000" pitchFamily="2" charset="0"/>
              </a:rPr>
              <a:t> football players</a:t>
            </a:r>
            <a:r>
              <a:rPr lang="it-IT" sz="3200" dirty="0">
                <a:latin typeface="Arial Black" panose="020B0A04020102020204" pitchFamily="34" charset="0"/>
              </a:rPr>
              <a:t>’</a:t>
            </a:r>
            <a:r>
              <a:rPr lang="it-IT" sz="3200" dirty="0">
                <a:latin typeface="EA Font v1.5 by Ghettoshark" panose="02000000000000000000" pitchFamily="2" charset="0"/>
              </a:rPr>
              <a:t> </a:t>
            </a:r>
            <a:r>
              <a:rPr lang="it-IT" sz="3200" dirty="0" err="1">
                <a:latin typeface="EA Font v1.5 by Ghettoshark" panose="02000000000000000000" pitchFamily="2" charset="0"/>
              </a:rPr>
              <a:t>stats</a:t>
            </a:r>
            <a:r>
              <a:rPr lang="it-IT" sz="3200" dirty="0">
                <a:latin typeface="Arial Black" panose="020B0A04020102020204" pitchFamily="34" charset="0"/>
              </a:rPr>
              <a:t>?</a:t>
            </a:r>
            <a:r>
              <a:rPr lang="it-IT" sz="3200" dirty="0">
                <a:latin typeface="EA Font v1.5 by Ghettoshark" panose="02000000000000000000" pitchFamily="2" charset="0"/>
              </a:rPr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5EC8F5-15C5-4687-AFAD-D4E09C66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3179"/>
            <a:ext cx="2931695" cy="3818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Coach of a football club</a:t>
            </a:r>
          </a:p>
          <a:p>
            <a:pPr marL="0" indent="0" algn="ctr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EA Font v1.5 by Ghettoshark" panose="020000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Helping him deciding which player to ask to his society to buy based on certain specific characteristics</a:t>
            </a:r>
          </a:p>
          <a:p>
            <a:pPr marL="0" indent="0" algn="ctr">
              <a:buNone/>
            </a:pPr>
            <a:endParaRPr lang="en-US" sz="1600" dirty="0">
              <a:solidFill>
                <a:schemeClr val="tx1">
                  <a:lumMod val="95000"/>
                  <a:alpha val="70000"/>
                </a:schemeClr>
              </a:solidFill>
            </a:endParaRPr>
          </a:p>
          <a:p>
            <a:pPr marL="0" indent="0" algn="ctr">
              <a:buNone/>
            </a:pPr>
            <a:endParaRPr lang="it-IT" sz="1600" dirty="0">
              <a:solidFill>
                <a:schemeClr val="tx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DC9DAA4-E765-463A-AF98-7ED398FDCAA2}"/>
              </a:ext>
            </a:extLst>
          </p:cNvPr>
          <p:cNvSpPr txBox="1">
            <a:spLocks/>
          </p:cNvSpPr>
          <p:nvPr/>
        </p:nvSpPr>
        <p:spPr>
          <a:xfrm>
            <a:off x="4706028" y="1973178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Director of a football club</a:t>
            </a:r>
          </a:p>
          <a:p>
            <a:pPr marL="0" indent="0" algn="ctr">
              <a:buNone/>
            </a:pPr>
            <a:endParaRPr lang="en-US" sz="16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Helping him choosing the most valuable players on the market based on his budget</a:t>
            </a:r>
            <a:endParaRPr lang="it-IT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4668EC-4A95-4D02-81A6-FF14CE01F31E}"/>
              </a:ext>
            </a:extLst>
          </p:cNvPr>
          <p:cNvSpPr txBox="1">
            <a:spLocks/>
          </p:cNvSpPr>
          <p:nvPr/>
        </p:nvSpPr>
        <p:spPr>
          <a:xfrm>
            <a:off x="8498305" y="1973178"/>
            <a:ext cx="2931695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Football fan</a:t>
            </a:r>
          </a:p>
          <a:p>
            <a:pPr marL="0" indent="0" algn="ctr">
              <a:buNone/>
            </a:pPr>
            <a:endParaRPr lang="en-US" sz="16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Helping him to discover new facts and statistics about his favorite football players</a:t>
            </a:r>
            <a:endParaRPr lang="it-IT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83EAED1-D3DB-47A0-AC71-89CA428039C5}"/>
              </a:ext>
            </a:extLst>
          </p:cNvPr>
          <p:cNvCxnSpPr>
            <a:cxnSpLocks/>
          </p:cNvCxnSpPr>
          <p:nvPr/>
        </p:nvCxnSpPr>
        <p:spPr>
          <a:xfrm>
            <a:off x="4156265" y="2010697"/>
            <a:ext cx="0" cy="36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4CE5AF3C-CC6C-4457-BB67-EB7A87B33CB1}"/>
              </a:ext>
            </a:extLst>
          </p:cNvPr>
          <p:cNvCxnSpPr>
            <a:cxnSpLocks/>
          </p:cNvCxnSpPr>
          <p:nvPr/>
        </p:nvCxnSpPr>
        <p:spPr>
          <a:xfrm>
            <a:off x="8150403" y="1973178"/>
            <a:ext cx="0" cy="36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5A82229E-A678-48C1-96CD-415BED95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21" y="4597326"/>
            <a:ext cx="975852" cy="97585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D1C5AB4-BDB5-43D7-972B-5EE252AEE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49" y="4597324"/>
            <a:ext cx="975853" cy="97585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391089E-D65D-4448-8436-F6E677408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5" y="4597325"/>
            <a:ext cx="1013372" cy="10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C3ED992-EB89-4C2F-8A9A-947E91BC6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2758239 w 6096000"/>
              <a:gd name="connsiteY1" fmla="*/ 0 h 6858000"/>
              <a:gd name="connsiteX2" fmla="*/ 2916747 w 6096000"/>
              <a:gd name="connsiteY2" fmla="*/ 218181 h 6858000"/>
              <a:gd name="connsiteX3" fmla="*/ 4839749 w 6096000"/>
              <a:gd name="connsiteY3" fmla="*/ 2631787 h 6858000"/>
              <a:gd name="connsiteX4" fmla="*/ 6095001 w 6096000"/>
              <a:gd name="connsiteY4" fmla="*/ 5672947 h 6858000"/>
              <a:gd name="connsiteX5" fmla="*/ 5792922 w 6096000"/>
              <a:gd name="connsiteY5" fmla="*/ 6612444 h 6858000"/>
              <a:gd name="connsiteX6" fmla="*/ 5671607 w 6096000"/>
              <a:gd name="connsiteY6" fmla="*/ 6771753 h 6858000"/>
              <a:gd name="connsiteX7" fmla="*/ 5591643 w 6096000"/>
              <a:gd name="connsiteY7" fmla="*/ 6858000 h 6858000"/>
              <a:gd name="connsiteX8" fmla="*/ 0 w 6096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u="none" strike="noStrike" kern="1200" baseline="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DEMO</a:t>
            </a:r>
            <a:endParaRPr lang="en-US" sz="6000" kern="12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</p:txBody>
      </p:sp>
      <p:pic>
        <p:nvPicPr>
          <p:cNvPr id="6" name="Graphic 5" descr="Play">
            <a:extLst>
              <a:ext uri="{FF2B5EF4-FFF2-40B4-BE49-F238E27FC236}">
                <a16:creationId xmlns:a16="http://schemas.microsoft.com/office/drawing/2014/main" id="{D283A756-2190-D551-48F5-DD4D517E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762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1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/>
          <a:lstStyle/>
          <a:p>
            <a:r>
              <a:rPr lang="it-IT" dirty="0">
                <a:latin typeface="EA Font v1.5 by Ghettoshark" panose="02000000000000000000" pitchFamily="2" charset="0"/>
              </a:rPr>
              <a:t>Dataset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FDDFB91-0377-46B6-9769-99639267CC3C}"/>
              </a:ext>
            </a:extLst>
          </p:cNvPr>
          <p:cNvSpPr/>
          <p:nvPr/>
        </p:nvSpPr>
        <p:spPr>
          <a:xfrm>
            <a:off x="762000" y="3104535"/>
            <a:ext cx="4572000" cy="64892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FIFA 22 complete player dataset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5E2800E-ECDA-424F-8091-21ABCE0BCC8A}"/>
              </a:ext>
            </a:extLst>
          </p:cNvPr>
          <p:cNvSpPr/>
          <p:nvPr/>
        </p:nvSpPr>
        <p:spPr>
          <a:xfrm>
            <a:off x="6646607" y="1032387"/>
            <a:ext cx="4572000" cy="18081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it-IT" sz="1800" dirty="0" err="1">
                <a:solidFill>
                  <a:schemeClr val="tx1"/>
                </a:solidFill>
                <a:latin typeface="EA Font v1.5 by Ghettoshark" panose="02000000000000000000" pitchFamily="2" charset="0"/>
              </a:rPr>
              <a:t>Preprocessing</a:t>
            </a:r>
            <a:r>
              <a:rPr lang="it-IT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Select </a:t>
            </a:r>
            <a:r>
              <a:rPr lang="it-IT" dirty="0" err="1">
                <a:solidFill>
                  <a:schemeClr val="tx1"/>
                </a:solidFill>
              </a:rPr>
              <a:t>only</a:t>
            </a:r>
            <a:r>
              <a:rPr lang="it-IT" dirty="0">
                <a:solidFill>
                  <a:schemeClr val="tx1"/>
                </a:solidFill>
              </a:rPr>
              <a:t> top 5 </a:t>
            </a:r>
            <a:r>
              <a:rPr lang="it-IT" dirty="0" err="1">
                <a:solidFill>
                  <a:schemeClr val="tx1"/>
                </a:solidFill>
              </a:rPr>
              <a:t>european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leagues</a:t>
            </a: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Filter out </a:t>
            </a:r>
            <a:r>
              <a:rPr lang="it-IT" dirty="0" err="1">
                <a:solidFill>
                  <a:schemeClr val="tx1"/>
                </a:solidFill>
              </a:rPr>
              <a:t>irrelevant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columns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F9584BA-DBFF-4519-9FFC-E9AEA80374C9}"/>
              </a:ext>
            </a:extLst>
          </p:cNvPr>
          <p:cNvSpPr/>
          <p:nvPr/>
        </p:nvSpPr>
        <p:spPr>
          <a:xfrm>
            <a:off x="6646607" y="4017447"/>
            <a:ext cx="4572000" cy="19312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 dirty="0" err="1">
                <a:solidFill>
                  <a:schemeClr val="tx1"/>
                </a:solidFill>
                <a:latin typeface="EA Font v1.5 by Ghettoshark" panose="02000000000000000000" pitchFamily="2" charset="0"/>
              </a:rPr>
              <a:t>Resulting</a:t>
            </a:r>
            <a:r>
              <a:rPr lang="it-IT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57 </a:t>
            </a:r>
            <a:r>
              <a:rPr lang="it-IT" dirty="0" err="1">
                <a:solidFill>
                  <a:schemeClr val="tx1"/>
                </a:solidFill>
              </a:rPr>
              <a:t>dimensions</a:t>
            </a: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</a:rPr>
              <a:t>2.977 </a:t>
            </a:r>
            <a:r>
              <a:rPr lang="it-IT" sz="1800" dirty="0" err="1">
                <a:solidFill>
                  <a:schemeClr val="tx1"/>
                </a:solidFill>
              </a:rPr>
              <a:t>tuples</a:t>
            </a:r>
            <a:endParaRPr lang="it-IT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AS index = 57 x 2.977 = 175.643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499FBEF2-249E-473F-8AB5-CE2F1F544DA2}"/>
              </a:ext>
            </a:extLst>
          </p:cNvPr>
          <p:cNvSpPr/>
          <p:nvPr/>
        </p:nvSpPr>
        <p:spPr>
          <a:xfrm>
            <a:off x="8731046" y="3110943"/>
            <a:ext cx="403122" cy="642522"/>
          </a:xfrm>
          <a:prstGeom prst="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curva 24">
            <a:extLst>
              <a:ext uri="{FF2B5EF4-FFF2-40B4-BE49-F238E27FC236}">
                <a16:creationId xmlns:a16="http://schemas.microsoft.com/office/drawing/2014/main" id="{58C9BDF3-C278-496C-A929-DE815CA0658D}"/>
              </a:ext>
            </a:extLst>
          </p:cNvPr>
          <p:cNvSpPr/>
          <p:nvPr/>
        </p:nvSpPr>
        <p:spPr>
          <a:xfrm>
            <a:off x="2875935" y="1678405"/>
            <a:ext cx="3421626" cy="1011753"/>
          </a:xfrm>
          <a:prstGeom prst="ben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39107-D202-46C3-A779-D7CA2F1E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10593387" cy="814137"/>
          </a:xfrm>
        </p:spPr>
        <p:txBody>
          <a:bodyPr/>
          <a:lstStyle/>
          <a:p>
            <a:r>
              <a:rPr lang="it-IT" dirty="0">
                <a:latin typeface="EA Font v1.5 by Ghettoshark" panose="02000000000000000000" pitchFamily="2" charset="0"/>
              </a:rPr>
              <a:t>Visual </a:t>
            </a:r>
            <a:r>
              <a:rPr lang="it-IT" dirty="0" err="1">
                <a:latin typeface="EA Font v1.5 by Ghettoshark" panose="02000000000000000000" pitchFamily="2" charset="0"/>
              </a:rPr>
              <a:t>environment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F7A9A09-1B52-42A8-9940-FF6E594C5A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198"/>
          <a:stretch/>
        </p:blipFill>
        <p:spPr>
          <a:xfrm>
            <a:off x="1291610" y="1576137"/>
            <a:ext cx="9608779" cy="4861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52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>
                <a:latin typeface="EA Font v1.5 by Ghettoshark" panose="02000000000000000000" pitchFamily="2" charset="0"/>
              </a:rPr>
              <a:t>Analytics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E80D2D6-5991-D90D-0CB9-332BD19B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43200"/>
            <a:ext cx="10668000" cy="3036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Checkboxes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EA Font v1.5 by Ghettoshark" panose="02000000000000000000" pitchFamily="2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Possibility to select one or more checkboxes to trigger analytics</a:t>
            </a: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Recompute from scratch analytics based on the selected roles</a:t>
            </a: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Dynamically update each visualization according to the selected roles</a:t>
            </a: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All computations are performed on demand through a backend server</a:t>
            </a:r>
          </a:p>
          <a:p>
            <a:pPr marL="0" indent="0" algn="ctr">
              <a:buNone/>
            </a:pPr>
            <a:endParaRPr lang="it-IT" sz="1600" dirty="0">
              <a:solidFill>
                <a:schemeClr val="tx1">
                  <a:lumMod val="95000"/>
                  <a:alpha val="70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6CEE55B-3EBC-24B4-26F5-4A5FE83D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16447"/>
            <a:ext cx="8030696" cy="419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74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E4492-9736-48A5-B267-E66D79FA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3067"/>
            <a:ext cx="5258697" cy="631571"/>
          </a:xfrm>
        </p:spPr>
        <p:txBody>
          <a:bodyPr/>
          <a:lstStyle/>
          <a:p>
            <a:r>
              <a:rPr lang="it-IT" dirty="0">
                <a:latin typeface="EA Font v1.5 by Ghettoshark" panose="02000000000000000000" pitchFamily="2" charset="0"/>
              </a:rPr>
              <a:t>Players</a:t>
            </a:r>
            <a:r>
              <a:rPr lang="it-IT" dirty="0">
                <a:latin typeface="Biome" panose="020B0502040204020203" pitchFamily="34" charset="0"/>
                <a:cs typeface="Biome" panose="020B0502040204020203" pitchFamily="34" charset="0"/>
              </a:rPr>
              <a:t>‘</a:t>
            </a:r>
            <a:r>
              <a:rPr lang="it-IT" dirty="0">
                <a:latin typeface="EA Font v1.5 by Ghettoshark" panose="02000000000000000000" pitchFamily="2" charset="0"/>
              </a:rPr>
              <a:t> list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B7A7F9D4-540B-486F-9A1C-50F0F31CCB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7" r="545"/>
          <a:stretch/>
        </p:blipFill>
        <p:spPr>
          <a:xfrm>
            <a:off x="703385" y="733732"/>
            <a:ext cx="4642338" cy="5390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0536B0-AA11-478E-84F4-E1649B156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393571"/>
            <a:ext cx="5258697" cy="4702429"/>
          </a:xfrm>
        </p:spPr>
        <p:txBody>
          <a:bodyPr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Cards show a players with certain information about </a:t>
            </a:r>
            <a:r>
              <a:rPr lang="it-IT" dirty="0" err="1">
                <a:solidFill>
                  <a:schemeClr val="tx1">
                    <a:lumMod val="95000"/>
                  </a:schemeClr>
                </a:solidFill>
              </a:rPr>
              <a:t>them</a:t>
            </a:r>
            <a:endParaRPr lang="it-IT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Search bar to filter dynamically the players based on their name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The list is interactive with all others visualization, when the user select players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Each color represents a role following the global  legend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Indicator for selected player that allows to deselect a player</a:t>
            </a:r>
            <a:endParaRPr lang="it-IT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05849-6046-4628-B877-414DAA91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10593387" cy="582706"/>
          </a:xfrm>
        </p:spPr>
        <p:txBody>
          <a:bodyPr/>
          <a:lstStyle/>
          <a:p>
            <a:r>
              <a:rPr lang="it-IT" dirty="0" err="1">
                <a:latin typeface="EA Font v1.5 by Ghettoshark" panose="02000000000000000000" pitchFamily="2" charset="0"/>
              </a:rPr>
              <a:t>Parallel</a:t>
            </a:r>
            <a:r>
              <a:rPr lang="it-IT" dirty="0">
                <a:latin typeface="EA Font v1.5 by Ghettoshark" panose="02000000000000000000" pitchFamily="2" charset="0"/>
              </a:rPr>
              <a:t> </a:t>
            </a:r>
            <a:r>
              <a:rPr lang="it-IT" dirty="0" err="1">
                <a:latin typeface="EA Font v1.5 by Ghettoshark" panose="02000000000000000000" pitchFamily="2" charset="0"/>
              </a:rPr>
              <a:t>Coordinates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0A69905D-8BD4-4C8A-95B6-7650EF7BA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" b="575"/>
          <a:stretch/>
        </p:blipFill>
        <p:spPr>
          <a:xfrm>
            <a:off x="2007186" y="2960489"/>
            <a:ext cx="8177628" cy="3493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E941DCAC-3C0A-4EBD-A9CA-81464B104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1416852"/>
            <a:ext cx="10667998" cy="1471491"/>
          </a:xfrm>
        </p:spPr>
        <p:txBody>
          <a:bodyPr numCol="2" spcCol="180000" anchor="t">
            <a:normAutofit fontScale="925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Line represents a player, intersecting each axis on the corresponding value</a:t>
            </a:r>
            <a:endParaRPr lang="en-US" sz="14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Shows relationship between players based on a subset of their attributes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Supports brush on the axis to filter only certain lines, through which interact with list, Scatterplot and </a:t>
            </a:r>
            <a:r>
              <a:rPr lang="en-US" sz="1400" dirty="0" err="1">
                <a:solidFill>
                  <a:schemeClr val="tx1"/>
                </a:solidFill>
              </a:rPr>
              <a:t>RadViz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Shows only attributes that are relevant for the intended users 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1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05849-6046-4628-B877-414DAA91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669758"/>
          </a:xfrm>
        </p:spPr>
        <p:txBody>
          <a:bodyPr/>
          <a:lstStyle/>
          <a:p>
            <a:r>
              <a:rPr lang="it-IT" dirty="0" err="1">
                <a:latin typeface="EA Font v1.5 by Ghettoshark" panose="02000000000000000000" pitchFamily="2" charset="0"/>
              </a:rPr>
              <a:t>Scatterplot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E2CC5165-9C31-4E1E-860E-E2393156BA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" b="686"/>
          <a:stretch/>
        </p:blipFill>
        <p:spPr>
          <a:xfrm>
            <a:off x="1349147" y="3631604"/>
            <a:ext cx="3823355" cy="2888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2D08DF-5314-4B66-AA1E-AB8FDBBC1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1416853"/>
            <a:ext cx="10667998" cy="1809544"/>
          </a:xfrm>
        </p:spPr>
        <p:txBody>
          <a:bodyPr numCol="2" spcCol="180000" anchor="t">
            <a:norm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Circles represent single player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Shows correlation between players after dimensionality reduction result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Clusters’ colors chosen from categorical scheme “d3.schemeDark2”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Legend for clusters’ colors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Possibility to choose between PCA and t-SNE algorithms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Possibility to show clusters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Supports brush, through which interact with list, Parallel Coordinates and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RadViz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" name="Segnaposto immagine 5">
            <a:extLst>
              <a:ext uri="{FF2B5EF4-FFF2-40B4-BE49-F238E27FC236}">
                <a16:creationId xmlns:a16="http://schemas.microsoft.com/office/drawing/2014/main" id="{3B23C2A0-3EF0-4CDE-B00D-42B9DC3F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4" b="-2352"/>
          <a:stretch/>
        </p:blipFill>
        <p:spPr>
          <a:xfrm>
            <a:off x="7019500" y="3426583"/>
            <a:ext cx="3675911" cy="3208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61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C26D45-1F93-4830-AC14-9C79475F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10668000" cy="766013"/>
          </a:xfrm>
        </p:spPr>
        <p:txBody>
          <a:bodyPr>
            <a:normAutofit/>
          </a:bodyPr>
          <a:lstStyle/>
          <a:p>
            <a:r>
              <a:rPr lang="it-IT" b="0" i="0" u="none" strike="noStrike" baseline="0" dirty="0" err="1">
                <a:latin typeface="EA Font v1.5 by Ghettoshark" panose="02000000000000000000" pitchFamily="2" charset="0"/>
              </a:rPr>
              <a:t>Scatterplot</a:t>
            </a:r>
            <a:r>
              <a:rPr lang="it-IT" dirty="0">
                <a:latin typeface="EA Font v1.5 by Ghettoshark" panose="02000000000000000000" pitchFamily="2" charset="0"/>
              </a:rPr>
              <a:t> </a:t>
            </a:r>
            <a:r>
              <a:rPr lang="it-IT" dirty="0">
                <a:latin typeface="Arial Black" panose="020B0A04020102020204" pitchFamily="34" charset="0"/>
              </a:rPr>
              <a:t>-</a:t>
            </a:r>
            <a:r>
              <a:rPr lang="it-IT" b="0" i="0" u="none" strike="noStrike" baseline="0" dirty="0">
                <a:latin typeface="EA Font v1.5 by Ghettoshark" panose="02000000000000000000" pitchFamily="2" charset="0"/>
              </a:rPr>
              <a:t> Analytics</a:t>
            </a:r>
            <a:endParaRPr lang="it-IT" dirty="0">
              <a:latin typeface="EA Font v1.5 by Ghettoshark" panose="02000000000000000000" pitchFamily="2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E80D2D6-5991-D90D-0CB9-332BD19B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622020"/>
            <a:ext cx="5100084" cy="12795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PCA</a:t>
            </a:r>
            <a:endParaRPr lang="en-US" sz="1200" dirty="0">
              <a:solidFill>
                <a:schemeClr val="tx1">
                  <a:lumMod val="95000"/>
                </a:schemeClr>
              </a:solidFill>
              <a:latin typeface="EA Font v1.5 by Ghettoshark" panose="02000000000000000000" pitchFamily="2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Gives information about players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that are far in the original dataset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1600" dirty="0">
              <a:solidFill>
                <a:schemeClr val="tx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74F635E-F846-51C2-2071-22D544037F78}"/>
              </a:ext>
            </a:extLst>
          </p:cNvPr>
          <p:cNvSpPr txBox="1">
            <a:spLocks/>
          </p:cNvSpPr>
          <p:nvPr/>
        </p:nvSpPr>
        <p:spPr>
          <a:xfrm>
            <a:off x="6067647" y="2541008"/>
            <a:ext cx="5333998" cy="173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SNE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Gives information about players that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have similar characteristics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Better separates data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into clusters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0B2D943-0C9E-D5E0-2AAD-A02598FCBC7A}"/>
              </a:ext>
            </a:extLst>
          </p:cNvPr>
          <p:cNvSpPr txBox="1">
            <a:spLocks/>
          </p:cNvSpPr>
          <p:nvPr/>
        </p:nvSpPr>
        <p:spPr>
          <a:xfrm>
            <a:off x="761999" y="1501285"/>
            <a:ext cx="10667999" cy="102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Dimensionality 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For PCA and T-SNE are used only a subset of attributes related to players statistics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1600" dirty="0">
              <a:solidFill>
                <a:schemeClr val="tx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088D5C2-630E-7BBD-4737-FEE080ABCC25}"/>
              </a:ext>
            </a:extLst>
          </p:cNvPr>
          <p:cNvSpPr txBox="1">
            <a:spLocks/>
          </p:cNvSpPr>
          <p:nvPr/>
        </p:nvSpPr>
        <p:spPr>
          <a:xfrm>
            <a:off x="790353" y="4678326"/>
            <a:ext cx="5305647" cy="1603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latin typeface="EA Font v1.5 by Ghettoshark" panose="02000000000000000000" pitchFamily="2" charset="0"/>
              </a:rPr>
              <a:t>Clusterization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K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-</a:t>
            </a:r>
            <a:r>
              <a:rPr lang="en-US" sz="1800" dirty="0">
                <a:solidFill>
                  <a:schemeClr val="tx1"/>
                </a:solidFill>
                <a:latin typeface="EA Font v1.5 by Ghettoshark" panose="02000000000000000000" pitchFamily="2" charset="0"/>
              </a:rPr>
              <a:t>means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Requires choosing number of clusters in advance</a:t>
            </a:r>
          </a:p>
          <a:p>
            <a:r>
              <a:rPr lang="en-US" sz="1400" dirty="0">
                <a:solidFill>
                  <a:schemeClr val="tx1"/>
                </a:solidFill>
              </a:rPr>
              <a:t>Possibility number of clusters at runtime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Immediate visual feedback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  <a:latin typeface="EA Font v1.5 by Ghettoshark" panose="02000000000000000000" pitchFamily="2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A0600CB-78DB-A981-75CE-F3259AD96FA9}"/>
              </a:ext>
            </a:extLst>
          </p:cNvPr>
          <p:cNvCxnSpPr>
            <a:cxnSpLocks/>
          </p:cNvCxnSpPr>
          <p:nvPr/>
        </p:nvCxnSpPr>
        <p:spPr>
          <a:xfrm>
            <a:off x="6307586" y="2521545"/>
            <a:ext cx="0" cy="18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30012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1D30"/>
      </a:dk2>
      <a:lt2>
        <a:srgbClr val="F0F3F2"/>
      </a:lt2>
      <a:accent1>
        <a:srgbClr val="C34D8B"/>
      </a:accent1>
      <a:accent2>
        <a:srgbClr val="B13BAB"/>
      </a:accent2>
      <a:accent3>
        <a:srgbClr val="994DC3"/>
      </a:accent3>
      <a:accent4>
        <a:srgbClr val="553BB1"/>
      </a:accent4>
      <a:accent5>
        <a:srgbClr val="4D64C3"/>
      </a:accent5>
      <a:accent6>
        <a:srgbClr val="3B83B1"/>
      </a:accent6>
      <a:hlink>
        <a:srgbClr val="5C5EC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841</Words>
  <Application>Microsoft Office PowerPoint</Application>
  <PresentationFormat>Widescreen</PresentationFormat>
  <Paragraphs>119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Avenir Next LT Pro</vt:lpstr>
      <vt:lpstr>Avenir Next LT Pro Light</vt:lpstr>
      <vt:lpstr>Biome</vt:lpstr>
      <vt:lpstr>EA Font v1.5 by Ghettoshark</vt:lpstr>
      <vt:lpstr>Sitka Subheading</vt:lpstr>
      <vt:lpstr>PebbleVTI</vt:lpstr>
      <vt:lpstr>Football Players’ Stats</vt:lpstr>
      <vt:lpstr>Why visualize football players’ stats??</vt:lpstr>
      <vt:lpstr>Dataset</vt:lpstr>
      <vt:lpstr>Visual environment</vt:lpstr>
      <vt:lpstr>Analytics</vt:lpstr>
      <vt:lpstr>Players‘ list</vt:lpstr>
      <vt:lpstr>Parallel Coordinates</vt:lpstr>
      <vt:lpstr>Scatterplot</vt:lpstr>
      <vt:lpstr>Scatterplot - Analytics</vt:lpstr>
      <vt:lpstr>Radar chart</vt:lpstr>
      <vt:lpstr>Radviz</vt:lpstr>
      <vt:lpstr>Line chart</vt:lpstr>
      <vt:lpstr>Related works</vt:lpstr>
      <vt:lpstr>Related works</vt:lpstr>
      <vt:lpstr>Related works</vt:lpstr>
      <vt:lpstr>Insights - Correlation between players of different roles</vt:lpstr>
      <vt:lpstr>Insights - Spend money on a player wisely</vt:lpstr>
      <vt:lpstr>Insights - Discover new facts about players</vt:lpstr>
      <vt:lpstr>Conclusions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 Turbessi</dc:creator>
  <cp:lastModifiedBy>Martina Turbessi</cp:lastModifiedBy>
  <cp:revision>11</cp:revision>
  <dcterms:created xsi:type="dcterms:W3CDTF">2022-02-03T16:22:23Z</dcterms:created>
  <dcterms:modified xsi:type="dcterms:W3CDTF">2022-06-04T08:33:18Z</dcterms:modified>
</cp:coreProperties>
</file>